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9" d="100"/>
          <a:sy n="109" d="100"/>
        </p:scale>
        <p:origin x="1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DD7E8D9-5E58-4B36-99C1-F1437C982D1E}"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D7E8D9-5E58-4B36-99C1-F1437C982D1E}"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D7E8D9-5E58-4B36-99C1-F1437C982D1E}"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D7E8D9-5E58-4B36-99C1-F1437C982D1E}"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DD7E8D9-5E58-4B36-99C1-F1437C982D1E}" type="datetimeFigureOut">
              <a:rPr lang="it-IT" smtClean="0"/>
              <a:t>04/11/2013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DD7E8D9-5E58-4B36-99C1-F1437C982D1E}" type="datetimeFigureOut">
              <a:rPr lang="it-IT" smtClean="0"/>
              <a:t>04/11/2013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DD7E8D9-5E58-4B36-99C1-F1437C982D1E}" type="datetimeFigureOut">
              <a:rPr lang="it-IT" smtClean="0"/>
              <a:t>04/11/2013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DD7E8D9-5E58-4B36-99C1-F1437C982D1E}" type="datetimeFigureOut">
              <a:rPr lang="it-IT" smtClean="0"/>
              <a:t>04/11/2013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DD7E8D9-5E58-4B36-99C1-F1437C982D1E}" type="datetimeFigureOut">
              <a:rPr lang="it-IT" smtClean="0"/>
              <a:t>04/11/2013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DD7E8D9-5E58-4B36-99C1-F1437C982D1E}" type="datetimeFigureOut">
              <a:rPr lang="it-IT" smtClean="0"/>
              <a:t>04/11/2013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DD7E8D9-5E58-4B36-99C1-F1437C982D1E}" type="datetimeFigureOut">
              <a:rPr lang="it-IT" smtClean="0"/>
              <a:t>04/11/2013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52F00F-D59D-477B-AAE0-B37AEB0C4D21}"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7E8D9-5E58-4B36-99C1-F1437C982D1E}" type="datetimeFigureOut">
              <a:rPr lang="it-IT" smtClean="0"/>
              <a:t>04/11/2013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52F00F-D59D-477B-AAE0-B37AEB0C4D21}"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188641"/>
            <a:ext cx="7772400" cy="432048"/>
          </a:xfrm>
        </p:spPr>
        <p:txBody>
          <a:bodyPr>
            <a:normAutofit fontScale="90000"/>
          </a:bodyPr>
          <a:lstStyle/>
          <a:p>
            <a:r>
              <a:rPr lang="it-IT" sz="3200" dirty="0" smtClean="0">
                <a:solidFill>
                  <a:srgbClr val="FF0000"/>
                </a:solidFill>
              </a:rPr>
              <a:t>Decreti legge in Parlamento: reg. Camera</a:t>
            </a:r>
            <a:endParaRPr lang="it-IT" sz="3200" dirty="0">
              <a:solidFill>
                <a:srgbClr val="FF0000"/>
              </a:solidFill>
            </a:endParaRPr>
          </a:p>
        </p:txBody>
      </p:sp>
      <p:sp>
        <p:nvSpPr>
          <p:cNvPr id="3" name="Sottotitolo 2"/>
          <p:cNvSpPr>
            <a:spLocks noGrp="1"/>
          </p:cNvSpPr>
          <p:nvPr>
            <p:ph type="subTitle" idx="1"/>
          </p:nvPr>
        </p:nvSpPr>
        <p:spPr>
          <a:xfrm>
            <a:off x="467544" y="764704"/>
            <a:ext cx="7992888" cy="5760640"/>
          </a:xfrm>
        </p:spPr>
        <p:txBody>
          <a:bodyPr>
            <a:normAutofit/>
          </a:bodyPr>
          <a:lstStyle/>
          <a:p>
            <a:r>
              <a:rPr lang="it-IT" sz="1400" cap="small" dirty="0" smtClean="0"/>
              <a:t>Art</a:t>
            </a:r>
            <a:r>
              <a:rPr lang="it-IT" sz="1400" cap="small" dirty="0"/>
              <a:t>. 96-</a:t>
            </a:r>
            <a:r>
              <a:rPr lang="it-IT" sz="1400" i="1" dirty="0"/>
              <a:t>bis</a:t>
            </a:r>
            <a:r>
              <a:rPr lang="it-IT" sz="1400" cap="small" dirty="0"/>
              <a:t> (*)</a:t>
            </a:r>
            <a:endParaRPr lang="it-IT" sz="1400" b="1" dirty="0"/>
          </a:p>
          <a:p>
            <a:pPr algn="just"/>
            <a:r>
              <a:rPr lang="it-IT" sz="1800" dirty="0">
                <a:solidFill>
                  <a:schemeClr val="tx1"/>
                </a:solidFill>
              </a:rPr>
              <a:t>1. Il Presidente della Camera assegna i disegni di legge di conversione dei decreti-legge alle Commissioni competenti, in sede referente, il giorno stesso della loro presentazione o trasmissione alla Camera e ne dà notizia all'Assemblea nello stesso giorno o nella prima seduta </a:t>
            </a:r>
            <a:r>
              <a:rPr lang="it-IT" sz="1800" dirty="0" err="1" smtClean="0">
                <a:solidFill>
                  <a:schemeClr val="tx1"/>
                </a:solidFill>
              </a:rPr>
              <a:t>successiva…</a:t>
            </a:r>
            <a:r>
              <a:rPr lang="it-IT" sz="1800" dirty="0" smtClean="0">
                <a:solidFill>
                  <a:schemeClr val="tx1"/>
                </a:solidFill>
              </a:rPr>
              <a:t> I </a:t>
            </a:r>
            <a:r>
              <a:rPr lang="it-IT" sz="1800" dirty="0">
                <a:solidFill>
                  <a:schemeClr val="tx1"/>
                </a:solidFill>
              </a:rPr>
              <a:t>disegni di legge di cui al presente articolo sono altresì assegnati al </a:t>
            </a:r>
            <a:r>
              <a:rPr lang="it-IT" sz="1800" b="1" dirty="0">
                <a:solidFill>
                  <a:schemeClr val="tx1"/>
                </a:solidFill>
              </a:rPr>
              <a:t>Comitato per la legislazione </a:t>
            </a:r>
            <a:r>
              <a:rPr lang="it-IT" sz="1800" dirty="0">
                <a:solidFill>
                  <a:schemeClr val="tx1"/>
                </a:solidFill>
              </a:rPr>
              <a:t>di cui all'articolo 16-</a:t>
            </a:r>
            <a:r>
              <a:rPr lang="it-IT" sz="1800" i="1" dirty="0">
                <a:solidFill>
                  <a:schemeClr val="tx1"/>
                </a:solidFill>
              </a:rPr>
              <a:t>bis</a:t>
            </a:r>
            <a:r>
              <a:rPr lang="it-IT" sz="1800" dirty="0">
                <a:solidFill>
                  <a:schemeClr val="tx1"/>
                </a:solidFill>
              </a:rPr>
              <a:t>, che, nel termine di cinque giorni, esprime parere alle Commissioni competenti, anche proponendo la soppressione delle disposizioni del decreto-legge che contrastino con le regole </a:t>
            </a:r>
            <a:r>
              <a:rPr lang="it-IT" sz="1800" u="sng" dirty="0">
                <a:solidFill>
                  <a:schemeClr val="tx1"/>
                </a:solidFill>
              </a:rPr>
              <a:t>sulla specificità e omogeneità e sui limiti di contenuto dei decreti-legge</a:t>
            </a:r>
            <a:r>
              <a:rPr lang="it-IT" sz="1800" dirty="0">
                <a:solidFill>
                  <a:schemeClr val="tx1"/>
                </a:solidFill>
              </a:rPr>
              <a:t>, previste dalla vigente legislazione. </a:t>
            </a:r>
          </a:p>
          <a:p>
            <a:pPr algn="just"/>
            <a:r>
              <a:rPr lang="it-IT" sz="1800" dirty="0">
                <a:solidFill>
                  <a:schemeClr val="tx1"/>
                </a:solidFill>
              </a:rPr>
              <a:t/>
            </a:r>
            <a:br>
              <a:rPr lang="it-IT" sz="1800" dirty="0">
                <a:solidFill>
                  <a:schemeClr val="tx1"/>
                </a:solidFill>
              </a:rPr>
            </a:br>
            <a:r>
              <a:rPr lang="it-IT" sz="1800" dirty="0">
                <a:solidFill>
                  <a:schemeClr val="tx1"/>
                </a:solidFill>
              </a:rPr>
              <a:t>2. Nella relazione del Governo, che accompagna il disegno di legge di conversione, è dato conto dei </a:t>
            </a:r>
            <a:r>
              <a:rPr lang="it-IT" sz="1800" b="1" dirty="0">
                <a:solidFill>
                  <a:schemeClr val="tx1"/>
                </a:solidFill>
              </a:rPr>
              <a:t>presupposti di necessità e urgenza </a:t>
            </a:r>
            <a:r>
              <a:rPr lang="it-IT" sz="1800" dirty="0">
                <a:solidFill>
                  <a:schemeClr val="tx1"/>
                </a:solidFill>
              </a:rPr>
              <a:t>per l'adozione del decreto-legge e vengono descritti gli effetti attesi dalla sua attuazione e le conseguenze delle norme da esso recate sull'ordinamento. La Commissione, alla quale il disegno di legge di conversione è assegnato ai sensi del comma 1, può chiedere al Governo di integrare gli elementi forniti nella relazione, anche con riferimento a singole disposizioni del decreto-legge. </a:t>
            </a:r>
          </a:p>
          <a:p>
            <a:pPr algn="l"/>
            <a:r>
              <a:rPr lang="it-IT" sz="1400" dirty="0">
                <a:solidFill>
                  <a:schemeClr val="tx1"/>
                </a:solidFill>
              </a:rPr>
              <a:t/>
            </a:r>
            <a:br>
              <a:rPr lang="it-IT" sz="1400" dirty="0">
                <a:solidFill>
                  <a:schemeClr val="tx1"/>
                </a:solidFill>
              </a:rPr>
            </a:br>
            <a:endParaRPr lang="it-IT" sz="1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620688"/>
            <a:ext cx="8424936" cy="4801314"/>
          </a:xfrm>
          <a:prstGeom prst="rect">
            <a:avLst/>
          </a:prstGeom>
        </p:spPr>
        <p:txBody>
          <a:bodyPr wrap="square">
            <a:spAutoFit/>
          </a:bodyPr>
          <a:lstStyle/>
          <a:p>
            <a:r>
              <a:rPr lang="it-IT" dirty="0"/>
              <a:t>3. Entro il quinto giorno dall'annunzio all'Assemblea della presentazione o della trasmissione alla Camera del disegno di legge di conversione, un presidente di Gruppo o venti deputati possono </a:t>
            </a:r>
            <a:r>
              <a:rPr lang="it-IT" dirty="0">
                <a:effectLst>
                  <a:outerShdw blurRad="38100" dist="38100" dir="2700000" algn="tl">
                    <a:srgbClr val="000000">
                      <a:alpha val="43137"/>
                    </a:srgbClr>
                  </a:outerShdw>
                </a:effectLst>
              </a:rPr>
              <a:t>presentare una questione pregiudiziale </a:t>
            </a:r>
            <a:r>
              <a:rPr lang="it-IT" dirty="0"/>
              <a:t>riferita al contenuto di esso o del relativo decreto-legge …</a:t>
            </a:r>
            <a:br>
              <a:rPr lang="it-IT" dirty="0"/>
            </a:br>
            <a:r>
              <a:rPr lang="it-IT" dirty="0"/>
              <a:t/>
            </a:r>
            <a:br>
              <a:rPr lang="it-IT" dirty="0"/>
            </a:br>
            <a:r>
              <a:rPr lang="it-IT" dirty="0"/>
              <a:t>4. Il disegno di legge di conversione </a:t>
            </a:r>
            <a:r>
              <a:rPr lang="it-IT" dirty="0">
                <a:effectLst>
                  <a:outerShdw blurRad="38100" dist="38100" dir="2700000" algn="tl">
                    <a:srgbClr val="000000">
                      <a:alpha val="43137"/>
                    </a:srgbClr>
                  </a:outerShdw>
                </a:effectLst>
              </a:rPr>
              <a:t>è iscritto al primo punto dell'ordine del giorno </a:t>
            </a:r>
            <a:r>
              <a:rPr lang="it-IT" dirty="0"/>
              <a:t>delle sedute della Commissione cui è assegnato. La Commissione riferisce all'Assemblea entro quindici giorni, </a:t>
            </a:r>
            <a:r>
              <a:rPr lang="it-IT" dirty="0">
                <a:effectLst>
                  <a:outerShdw blurRad="38100" dist="38100" dir="2700000" algn="tl">
                    <a:srgbClr val="000000">
                      <a:alpha val="43137"/>
                    </a:srgbClr>
                  </a:outerShdw>
                </a:effectLst>
              </a:rPr>
              <a:t>decorsi i quali il disegno di legge è posto all'ordine del giorno dell'Assemblea</a:t>
            </a:r>
            <a:r>
              <a:rPr lang="it-IT" dirty="0"/>
              <a:t>, tenendo conto dei criteri di cui al comma 3 dell'articolo 24; prima di tale termine, può essere preso in considerazione per la programmazione dei lavori soltanto qualora la Commissione ne abbia concluso l'esame in sede referente, ovvero con deliberazione assunta all'unanimità dalla Conferenza dei presidenti di Gruppo.</a:t>
            </a:r>
          </a:p>
          <a:p>
            <a:r>
              <a:rPr lang="it-IT" dirty="0"/>
              <a:t/>
            </a:r>
            <a:br>
              <a:rPr lang="it-IT" dirty="0"/>
            </a:br>
            <a:r>
              <a:rPr lang="it-IT" dirty="0"/>
              <a:t>7. Il Presidente </a:t>
            </a:r>
            <a:r>
              <a:rPr lang="it-IT" b="1" dirty="0">
                <a:effectLst>
                  <a:outerShdw blurRad="38100" dist="38100" dir="2700000" algn="tl">
                    <a:srgbClr val="000000">
                      <a:alpha val="43137"/>
                    </a:srgbClr>
                  </a:outerShdw>
                </a:effectLst>
              </a:rPr>
              <a:t>dichiara inammissibili gli emendamenti </a:t>
            </a:r>
            <a:r>
              <a:rPr lang="it-IT" dirty="0"/>
              <a:t>e gli articoli aggiuntivi che non siano strettamente attinenti alla materia del decreto-legge. Qualora ritenga opportuno consultare l'Assemblea, questa decide senza discussione per alzata di mano. </a:t>
            </a:r>
            <a:br>
              <a:rPr lang="it-IT" dirty="0"/>
            </a:br>
            <a:endParaRPr lang="it-IT" dirty="0"/>
          </a:p>
        </p:txBody>
      </p:sp>
    </p:spTree>
    <p:extLst>
      <p:ext uri="{BB962C8B-B14F-4D97-AF65-F5344CB8AC3E}">
        <p14:creationId xmlns:p14="http://schemas.microsoft.com/office/powerpoint/2010/main" val="12584303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169</Words>
  <Application>Microsoft Office PowerPoint</Application>
  <PresentationFormat>Presentazione su schermo (4:3)</PresentationFormat>
  <Paragraphs>7</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Decreti legge in Parlamento: reg. Camera</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Decreti legge in Parlamento: reg. Camera</dc:title>
  <dc:creator>rb</dc:creator>
  <cp:lastModifiedBy>rb</cp:lastModifiedBy>
  <cp:revision>2</cp:revision>
  <dcterms:created xsi:type="dcterms:W3CDTF">2012-10-29T11:43:37Z</dcterms:created>
  <dcterms:modified xsi:type="dcterms:W3CDTF">2013-11-04T11:04:33Z</dcterms:modified>
</cp:coreProperties>
</file>